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94" r:id="rId3"/>
    <p:sldId id="300" r:id="rId4"/>
    <p:sldId id="296" r:id="rId5"/>
    <p:sldId id="297" r:id="rId6"/>
    <p:sldId id="293" r:id="rId7"/>
  </p:sldIdLst>
  <p:sldSz cx="12192000" cy="6858000"/>
  <p:notesSz cx="6881813" cy="10002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F030"/>
    <a:srgbClr val="FFFF00"/>
    <a:srgbClr val="FF0000"/>
    <a:srgbClr val="FF3300"/>
    <a:srgbClr val="FF00FF"/>
    <a:srgbClr val="FF7C80"/>
    <a:srgbClr val="FFCCCC"/>
    <a:srgbClr val="FF5050"/>
    <a:srgbClr val="FFFF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71883" autoAdjust="0"/>
  </p:normalViewPr>
  <p:slideViewPr>
    <p:cSldViewPr snapToGrid="0">
      <p:cViewPr varScale="1">
        <p:scale>
          <a:sx n="49" d="100"/>
          <a:sy n="49" d="100"/>
        </p:scale>
        <p:origin x="1340" y="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97313" y="0"/>
            <a:ext cx="2982912" cy="501650"/>
          </a:xfrm>
          <a:prstGeom prst="rect">
            <a:avLst/>
          </a:prstGeom>
        </p:spPr>
        <p:txBody>
          <a:bodyPr vert="horz" lIns="91440" tIns="45720" rIns="91440" bIns="45720" rtlCol="0"/>
          <a:lstStyle>
            <a:lvl1pPr algn="r">
              <a:defRPr sz="1200"/>
            </a:lvl1pPr>
          </a:lstStyle>
          <a:p>
            <a:fld id="{34F122FC-1D80-42B8-802C-8FAC47F732F7}" type="datetimeFigureOut">
              <a:rPr lang="fr-CH" smtClean="0"/>
              <a:t>19.10.2017</a:t>
            </a:fld>
            <a:endParaRPr lang="fr-CH"/>
          </a:p>
        </p:txBody>
      </p:sp>
      <p:sp>
        <p:nvSpPr>
          <p:cNvPr id="4" name="Espace réservé du pied de page 3"/>
          <p:cNvSpPr>
            <a:spLocks noGrp="1"/>
          </p:cNvSpPr>
          <p:nvPr>
            <p:ph type="ftr" sz="quarter" idx="2"/>
          </p:nvPr>
        </p:nvSpPr>
        <p:spPr>
          <a:xfrm>
            <a:off x="0" y="9501188"/>
            <a:ext cx="2982913" cy="501650"/>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97313" y="9501188"/>
            <a:ext cx="2982912" cy="501650"/>
          </a:xfrm>
          <a:prstGeom prst="rect">
            <a:avLst/>
          </a:prstGeom>
        </p:spPr>
        <p:txBody>
          <a:bodyPr vert="horz" lIns="91440" tIns="45720" rIns="91440" bIns="45720" rtlCol="0" anchor="b"/>
          <a:lstStyle>
            <a:lvl1pPr algn="r">
              <a:defRPr sz="1200"/>
            </a:lvl1pPr>
          </a:lstStyle>
          <a:p>
            <a:fld id="{9BCA97BD-A9F2-4BA1-A694-A078B1FB8E9F}" type="slidenum">
              <a:rPr lang="fr-CH" smtClean="0"/>
              <a:t>‹N°›</a:t>
            </a:fld>
            <a:endParaRPr lang="fr-CH"/>
          </a:p>
        </p:txBody>
      </p:sp>
    </p:spTree>
    <p:extLst>
      <p:ext uri="{BB962C8B-B14F-4D97-AF65-F5344CB8AC3E}">
        <p14:creationId xmlns:p14="http://schemas.microsoft.com/office/powerpoint/2010/main" val="1277664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fr-CH"/>
          </a:p>
        </p:txBody>
      </p:sp>
      <p:sp>
        <p:nvSpPr>
          <p:cNvPr id="3" name="Espace réservé de la date 2"/>
          <p:cNvSpPr>
            <a:spLocks noGrp="1"/>
          </p:cNvSpPr>
          <p:nvPr>
            <p:ph type="dt" idx="1"/>
          </p:nvPr>
        </p:nvSpPr>
        <p:spPr>
          <a:xfrm>
            <a:off x="3898102" y="0"/>
            <a:ext cx="2982119" cy="501879"/>
          </a:xfrm>
          <a:prstGeom prst="rect">
            <a:avLst/>
          </a:prstGeom>
        </p:spPr>
        <p:txBody>
          <a:bodyPr vert="horz" lIns="96478" tIns="48239" rIns="96478" bIns="48239" rtlCol="0"/>
          <a:lstStyle>
            <a:lvl1pPr algn="r">
              <a:defRPr sz="1300"/>
            </a:lvl1pPr>
          </a:lstStyle>
          <a:p>
            <a:fld id="{A1340E2B-9507-42D2-B6FA-1E138973FFBF}" type="datetimeFigureOut">
              <a:rPr lang="fr-CH" smtClean="0"/>
              <a:t>19.10.2017</a:t>
            </a:fld>
            <a:endParaRPr lang="fr-CH"/>
          </a:p>
        </p:txBody>
      </p:sp>
      <p:sp>
        <p:nvSpPr>
          <p:cNvPr id="4" name="Espace réservé de l'image des diapositives 3"/>
          <p:cNvSpPr>
            <a:spLocks noGrp="1" noRot="1" noChangeAspect="1"/>
          </p:cNvSpPr>
          <p:nvPr>
            <p:ph type="sldImg" idx="2"/>
          </p:nvPr>
        </p:nvSpPr>
        <p:spPr>
          <a:xfrm>
            <a:off x="442913" y="1250950"/>
            <a:ext cx="5997575" cy="3375025"/>
          </a:xfrm>
          <a:prstGeom prst="rect">
            <a:avLst/>
          </a:prstGeom>
          <a:noFill/>
          <a:ln w="12700">
            <a:solidFill>
              <a:prstClr val="black"/>
            </a:solidFill>
          </a:ln>
        </p:spPr>
        <p:txBody>
          <a:bodyPr vert="horz" lIns="96478" tIns="48239" rIns="96478" bIns="48239" rtlCol="0" anchor="ctr"/>
          <a:lstStyle/>
          <a:p>
            <a:endParaRPr lang="fr-CH"/>
          </a:p>
        </p:txBody>
      </p:sp>
      <p:sp>
        <p:nvSpPr>
          <p:cNvPr id="5" name="Espace réservé des notes 4"/>
          <p:cNvSpPr>
            <a:spLocks noGrp="1"/>
          </p:cNvSpPr>
          <p:nvPr>
            <p:ph type="body" sz="quarter" idx="3"/>
          </p:nvPr>
        </p:nvSpPr>
        <p:spPr>
          <a:xfrm>
            <a:off x="688182" y="4813866"/>
            <a:ext cx="5505450" cy="3938617"/>
          </a:xfrm>
          <a:prstGeom prst="rect">
            <a:avLst/>
          </a:prstGeom>
        </p:spPr>
        <p:txBody>
          <a:bodyPr vert="horz" lIns="96478" tIns="48239" rIns="96478" bIns="48239"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9500961"/>
            <a:ext cx="2982119" cy="501878"/>
          </a:xfrm>
          <a:prstGeom prst="rect">
            <a:avLst/>
          </a:prstGeom>
        </p:spPr>
        <p:txBody>
          <a:bodyPr vert="horz" lIns="96478" tIns="48239" rIns="96478" bIns="48239" rtlCol="0" anchor="b"/>
          <a:lstStyle>
            <a:lvl1pPr algn="l">
              <a:defRPr sz="1300"/>
            </a:lvl1pPr>
          </a:lstStyle>
          <a:p>
            <a:endParaRPr lang="fr-CH"/>
          </a:p>
        </p:txBody>
      </p:sp>
      <p:sp>
        <p:nvSpPr>
          <p:cNvPr id="7" name="Espace réservé du numéro de diapositive 6"/>
          <p:cNvSpPr>
            <a:spLocks noGrp="1"/>
          </p:cNvSpPr>
          <p:nvPr>
            <p:ph type="sldNum" sz="quarter" idx="5"/>
          </p:nvPr>
        </p:nvSpPr>
        <p:spPr>
          <a:xfrm>
            <a:off x="3898102" y="9500961"/>
            <a:ext cx="2982119" cy="501878"/>
          </a:xfrm>
          <a:prstGeom prst="rect">
            <a:avLst/>
          </a:prstGeom>
        </p:spPr>
        <p:txBody>
          <a:bodyPr vert="horz" lIns="96478" tIns="48239" rIns="96478" bIns="48239" rtlCol="0" anchor="b"/>
          <a:lstStyle>
            <a:lvl1pPr algn="r">
              <a:defRPr sz="1300"/>
            </a:lvl1pPr>
          </a:lstStyle>
          <a:p>
            <a:fld id="{64D4E328-C6D8-4E56-AE1C-D8D8E1562C55}" type="slidenum">
              <a:rPr lang="fr-CH" smtClean="0"/>
              <a:t>‹N°›</a:t>
            </a:fld>
            <a:endParaRPr lang="fr-CH"/>
          </a:p>
        </p:txBody>
      </p:sp>
    </p:spTree>
    <p:extLst>
      <p:ext uri="{BB962C8B-B14F-4D97-AF65-F5344CB8AC3E}">
        <p14:creationId xmlns:p14="http://schemas.microsoft.com/office/powerpoint/2010/main" val="278926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dirty="0"/>
          </a:p>
        </p:txBody>
      </p:sp>
      <p:sp>
        <p:nvSpPr>
          <p:cNvPr id="4" name="Espace réservé du numéro de diapositive 3"/>
          <p:cNvSpPr>
            <a:spLocks noGrp="1"/>
          </p:cNvSpPr>
          <p:nvPr>
            <p:ph type="sldNum" sz="quarter" idx="10"/>
          </p:nvPr>
        </p:nvSpPr>
        <p:spPr/>
        <p:txBody>
          <a:bodyPr/>
          <a:lstStyle/>
          <a:p>
            <a:fld id="{64D4E328-C6D8-4E56-AE1C-D8D8E1562C55}" type="slidenum">
              <a:rPr lang="fr-CH" smtClean="0"/>
              <a:t>1</a:t>
            </a:fld>
            <a:endParaRPr lang="fr-CH"/>
          </a:p>
        </p:txBody>
      </p:sp>
    </p:spTree>
    <p:extLst>
      <p:ext uri="{BB962C8B-B14F-4D97-AF65-F5344CB8AC3E}">
        <p14:creationId xmlns:p14="http://schemas.microsoft.com/office/powerpoint/2010/main" val="1685592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64783">
              <a:defRPr/>
            </a:pPr>
            <a:endParaRPr lang="en-US" sz="1400" dirty="0">
              <a:solidFill>
                <a:schemeClr val="tx1"/>
              </a:solidFill>
            </a:endParaRPr>
          </a:p>
        </p:txBody>
      </p:sp>
      <p:sp>
        <p:nvSpPr>
          <p:cNvPr id="4" name="Espace réservé du numéro de diapositive 3"/>
          <p:cNvSpPr>
            <a:spLocks noGrp="1"/>
          </p:cNvSpPr>
          <p:nvPr>
            <p:ph type="sldNum" sz="quarter" idx="10"/>
          </p:nvPr>
        </p:nvSpPr>
        <p:spPr/>
        <p:txBody>
          <a:bodyPr/>
          <a:lstStyle/>
          <a:p>
            <a:fld id="{64D4E328-C6D8-4E56-AE1C-D8D8E1562C55}" type="slidenum">
              <a:rPr lang="fr-CH" smtClean="0"/>
              <a:t>2</a:t>
            </a:fld>
            <a:endParaRPr lang="fr-CH"/>
          </a:p>
        </p:txBody>
      </p:sp>
    </p:spTree>
    <p:extLst>
      <p:ext uri="{BB962C8B-B14F-4D97-AF65-F5344CB8AC3E}">
        <p14:creationId xmlns:p14="http://schemas.microsoft.com/office/powerpoint/2010/main" val="3416053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64783">
              <a:defRPr/>
            </a:pPr>
            <a:endParaRPr lang="en-US" sz="1400" dirty="0">
              <a:solidFill>
                <a:schemeClr val="tx1"/>
              </a:solidFill>
            </a:endParaRPr>
          </a:p>
          <a:p>
            <a:pPr defTabSz="964783">
              <a:defRPr/>
            </a:pPr>
            <a:endParaRPr lang="en-US" sz="1400" dirty="0">
              <a:solidFill>
                <a:schemeClr val="tx1"/>
              </a:solidFill>
            </a:endParaRPr>
          </a:p>
          <a:p>
            <a:pPr defTabSz="964783">
              <a:defRPr/>
            </a:pPr>
            <a:r>
              <a:rPr lang="en-US" sz="1400" dirty="0">
                <a:solidFill>
                  <a:schemeClr val="tx1"/>
                </a:solidFill>
              </a:rPr>
              <a:t> </a:t>
            </a:r>
          </a:p>
        </p:txBody>
      </p:sp>
      <p:sp>
        <p:nvSpPr>
          <p:cNvPr id="4" name="Espace réservé du numéro de diapositive 3"/>
          <p:cNvSpPr>
            <a:spLocks noGrp="1"/>
          </p:cNvSpPr>
          <p:nvPr>
            <p:ph type="sldNum" sz="quarter" idx="10"/>
          </p:nvPr>
        </p:nvSpPr>
        <p:spPr/>
        <p:txBody>
          <a:bodyPr/>
          <a:lstStyle/>
          <a:p>
            <a:fld id="{64D4E328-C6D8-4E56-AE1C-D8D8E1562C55}" type="slidenum">
              <a:rPr lang="fr-CH" smtClean="0"/>
              <a:t>3</a:t>
            </a:fld>
            <a:endParaRPr lang="fr-CH"/>
          </a:p>
        </p:txBody>
      </p:sp>
    </p:spTree>
    <p:extLst>
      <p:ext uri="{BB962C8B-B14F-4D97-AF65-F5344CB8AC3E}">
        <p14:creationId xmlns:p14="http://schemas.microsoft.com/office/powerpoint/2010/main" val="1931756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64783">
              <a:defRPr/>
            </a:pPr>
            <a:endParaRPr lang="en-US" sz="1400" dirty="0">
              <a:solidFill>
                <a:schemeClr val="tx1"/>
              </a:solidFill>
            </a:endParaRPr>
          </a:p>
        </p:txBody>
      </p:sp>
      <p:sp>
        <p:nvSpPr>
          <p:cNvPr id="4" name="Espace réservé du numéro de diapositive 3"/>
          <p:cNvSpPr>
            <a:spLocks noGrp="1"/>
          </p:cNvSpPr>
          <p:nvPr>
            <p:ph type="sldNum" sz="quarter" idx="10"/>
          </p:nvPr>
        </p:nvSpPr>
        <p:spPr/>
        <p:txBody>
          <a:bodyPr/>
          <a:lstStyle/>
          <a:p>
            <a:fld id="{64D4E328-C6D8-4E56-AE1C-D8D8E1562C55}" type="slidenum">
              <a:rPr lang="fr-CH" smtClean="0"/>
              <a:t>4</a:t>
            </a:fld>
            <a:endParaRPr lang="fr-CH"/>
          </a:p>
        </p:txBody>
      </p:sp>
    </p:spTree>
    <p:extLst>
      <p:ext uri="{BB962C8B-B14F-4D97-AF65-F5344CB8AC3E}">
        <p14:creationId xmlns:p14="http://schemas.microsoft.com/office/powerpoint/2010/main" val="589659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64783">
              <a:defRPr/>
            </a:pPr>
            <a:endParaRPr lang="en-US" sz="1400" dirty="0">
              <a:solidFill>
                <a:schemeClr val="tx1"/>
              </a:solidFill>
            </a:endParaRPr>
          </a:p>
        </p:txBody>
      </p:sp>
      <p:sp>
        <p:nvSpPr>
          <p:cNvPr id="4" name="Espace réservé du numéro de diapositive 3"/>
          <p:cNvSpPr>
            <a:spLocks noGrp="1"/>
          </p:cNvSpPr>
          <p:nvPr>
            <p:ph type="sldNum" sz="quarter" idx="10"/>
          </p:nvPr>
        </p:nvSpPr>
        <p:spPr/>
        <p:txBody>
          <a:bodyPr/>
          <a:lstStyle/>
          <a:p>
            <a:fld id="{64D4E328-C6D8-4E56-AE1C-D8D8E1562C55}" type="slidenum">
              <a:rPr lang="fr-CH" smtClean="0"/>
              <a:t>5</a:t>
            </a:fld>
            <a:endParaRPr lang="fr-CH"/>
          </a:p>
        </p:txBody>
      </p:sp>
    </p:spTree>
    <p:extLst>
      <p:ext uri="{BB962C8B-B14F-4D97-AF65-F5344CB8AC3E}">
        <p14:creationId xmlns:p14="http://schemas.microsoft.com/office/powerpoint/2010/main" val="562668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D4E328-C6D8-4E56-AE1C-D8D8E1562C55}" type="slidenum">
              <a:rPr lang="fr-CH" smtClean="0"/>
              <a:t>6</a:t>
            </a:fld>
            <a:endParaRPr lang="fr-CH"/>
          </a:p>
        </p:txBody>
      </p:sp>
    </p:spTree>
    <p:extLst>
      <p:ext uri="{BB962C8B-B14F-4D97-AF65-F5344CB8AC3E}">
        <p14:creationId xmlns:p14="http://schemas.microsoft.com/office/powerpoint/2010/main" val="166836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H"/>
          </a:p>
        </p:txBody>
      </p:sp>
      <p:sp>
        <p:nvSpPr>
          <p:cNvPr id="4" name="Espace réservé de la date 3"/>
          <p:cNvSpPr>
            <a:spLocks noGrp="1"/>
          </p:cNvSpPr>
          <p:nvPr>
            <p:ph type="dt" sz="half" idx="10"/>
          </p:nvPr>
        </p:nvSpPr>
        <p:spPr/>
        <p:txBody>
          <a:bodyPr/>
          <a:lstStyle/>
          <a:p>
            <a:fld id="{43C0D22B-1804-49E9-94FD-F1F232F4F069}"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312888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43C0D22B-1804-49E9-94FD-F1F232F4F069}"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210003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43C0D22B-1804-49E9-94FD-F1F232F4F069}"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319191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43C0D22B-1804-49E9-94FD-F1F232F4F069}"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91755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43C0D22B-1804-49E9-94FD-F1F232F4F069}" type="datetimeFigureOut">
              <a:rPr lang="fr-CH" smtClean="0"/>
              <a:t>19.10.2017</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419816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43C0D22B-1804-49E9-94FD-F1F232F4F069}" type="datetimeFigureOut">
              <a:rPr lang="fr-CH" smtClean="0"/>
              <a:t>19.10.2017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287530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43C0D22B-1804-49E9-94FD-F1F232F4F069}" type="datetimeFigureOut">
              <a:rPr lang="fr-CH" smtClean="0"/>
              <a:t>19.10.2017</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354356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fld id="{43C0D22B-1804-49E9-94FD-F1F232F4F069}" type="datetimeFigureOut">
              <a:rPr lang="fr-CH" smtClean="0"/>
              <a:t>19.10.2017</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294205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C0D22B-1804-49E9-94FD-F1F232F4F069}" type="datetimeFigureOut">
              <a:rPr lang="fr-CH" smtClean="0"/>
              <a:t>19.10.2017</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98697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43C0D22B-1804-49E9-94FD-F1F232F4F069}" type="datetimeFigureOut">
              <a:rPr lang="fr-CH" smtClean="0"/>
              <a:t>19.10.2017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1820599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43C0D22B-1804-49E9-94FD-F1F232F4F069}" type="datetimeFigureOut">
              <a:rPr lang="fr-CH" smtClean="0"/>
              <a:t>19.10.2017</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3123E910-4D5A-461C-A993-FF1B75F6ACE9}" type="slidenum">
              <a:rPr lang="fr-CH" smtClean="0"/>
              <a:t>‹N°›</a:t>
            </a:fld>
            <a:endParaRPr lang="fr-CH"/>
          </a:p>
        </p:txBody>
      </p:sp>
    </p:spTree>
    <p:extLst>
      <p:ext uri="{BB962C8B-B14F-4D97-AF65-F5344CB8AC3E}">
        <p14:creationId xmlns:p14="http://schemas.microsoft.com/office/powerpoint/2010/main" val="2076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0D22B-1804-49E9-94FD-F1F232F4F069}" type="datetimeFigureOut">
              <a:rPr lang="fr-CH" smtClean="0"/>
              <a:t>19.10.2017</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3E910-4D5A-461C-A993-FF1B75F6ACE9}" type="slidenum">
              <a:rPr lang="fr-CH" smtClean="0"/>
              <a:t>‹N°›</a:t>
            </a:fld>
            <a:endParaRPr lang="fr-CH"/>
          </a:p>
        </p:txBody>
      </p:sp>
    </p:spTree>
    <p:extLst>
      <p:ext uri="{BB962C8B-B14F-4D97-AF65-F5344CB8AC3E}">
        <p14:creationId xmlns:p14="http://schemas.microsoft.com/office/powerpoint/2010/main" val="4275106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66206" y="326570"/>
            <a:ext cx="10933611" cy="5120639"/>
          </a:xfrm>
        </p:spPr>
        <p:txBody>
          <a:bodyPr>
            <a:normAutofit/>
          </a:bodyPr>
          <a:lstStyle/>
          <a:p>
            <a:r>
              <a:rPr lang="fr-FR" sz="4400" dirty="0"/>
              <a:t>Merci pour votre participation à l’IT café sur </a:t>
            </a:r>
            <a:br>
              <a:rPr lang="fr-FR" dirty="0"/>
            </a:br>
            <a:r>
              <a:rPr lang="fr-FR" dirty="0"/>
              <a:t>LA GESTION DES DONNEES</a:t>
            </a:r>
            <a:br>
              <a:rPr lang="fr-FR" dirty="0"/>
            </a:br>
            <a:br>
              <a:rPr lang="fr-FR" dirty="0"/>
            </a:br>
            <a:r>
              <a:rPr lang="fr-FR" b="1" dirty="0">
                <a:solidFill>
                  <a:srgbClr val="00B050"/>
                </a:solidFill>
                <a:ea typeface="+mn-ea"/>
                <a:cs typeface="+mn-cs"/>
              </a:rPr>
              <a:t>TAKE AWAY</a:t>
            </a:r>
            <a:br>
              <a:rPr lang="fr-CH" dirty="0"/>
            </a:br>
            <a:endParaRPr lang="fr-CH" dirty="0"/>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39" y="5257800"/>
            <a:ext cx="1490254" cy="1492677"/>
          </a:xfrm>
          <a:prstGeom prst="rect">
            <a:avLst/>
          </a:prstGeom>
        </p:spPr>
      </p:pic>
      <p:sp>
        <p:nvSpPr>
          <p:cNvPr id="8" name="ZoneTexte 7"/>
          <p:cNvSpPr txBox="1"/>
          <p:nvPr/>
        </p:nvSpPr>
        <p:spPr>
          <a:xfrm>
            <a:off x="1832064" y="5827147"/>
            <a:ext cx="7550331" cy="923330"/>
          </a:xfrm>
          <a:prstGeom prst="rect">
            <a:avLst/>
          </a:prstGeom>
          <a:noFill/>
        </p:spPr>
        <p:txBody>
          <a:bodyPr wrap="square" rtlCol="0">
            <a:spAutoFit/>
          </a:bodyPr>
          <a:lstStyle/>
          <a:p>
            <a:r>
              <a:rPr lang="fr-FR" dirty="0"/>
              <a:t>LA GESTION DES DONNEES</a:t>
            </a:r>
          </a:p>
          <a:p>
            <a:r>
              <a:rPr lang="fr-FR" dirty="0"/>
              <a:t>CHAMBRE VAUDOISE DE COMMERCE ET D’INDUSTRIE </a:t>
            </a:r>
          </a:p>
          <a:p>
            <a:r>
              <a:rPr lang="fr-FR" dirty="0"/>
              <a:t>LAUSANNE LE 15 NOVEMBRE 2017</a:t>
            </a:r>
            <a:endParaRPr lang="fr-CH" dirty="0"/>
          </a:p>
        </p:txBody>
      </p:sp>
      <p:sp>
        <p:nvSpPr>
          <p:cNvPr id="3" name="ZoneTexte 2"/>
          <p:cNvSpPr txBox="1"/>
          <p:nvPr/>
        </p:nvSpPr>
        <p:spPr>
          <a:xfrm>
            <a:off x="8660675" y="6104146"/>
            <a:ext cx="3376746" cy="646331"/>
          </a:xfrm>
          <a:prstGeom prst="rect">
            <a:avLst/>
          </a:prstGeom>
          <a:noFill/>
        </p:spPr>
        <p:txBody>
          <a:bodyPr wrap="square" rtlCol="0">
            <a:spAutoFit/>
          </a:bodyPr>
          <a:lstStyle/>
          <a:p>
            <a:r>
              <a:rPr lang="fr-FR" dirty="0"/>
              <a:t>CONFIDENTIEL NE PAS DIFFUSER</a:t>
            </a:r>
          </a:p>
          <a:p>
            <a:r>
              <a:rPr lang="fr-FR" dirty="0"/>
              <a:t>©2017 </a:t>
            </a:r>
            <a:r>
              <a:rPr lang="fr-FR" dirty="0" err="1"/>
              <a:t>npba</a:t>
            </a:r>
            <a:r>
              <a:rPr lang="fr-FR" dirty="0"/>
              <a:t> </a:t>
            </a:r>
            <a:r>
              <a:rPr lang="fr-FR" dirty="0" err="1"/>
              <a:t>feingold</a:t>
            </a:r>
            <a:endParaRPr lang="fr-CH" dirty="0"/>
          </a:p>
        </p:txBody>
      </p:sp>
    </p:spTree>
    <p:extLst>
      <p:ext uri="{BB962C8B-B14F-4D97-AF65-F5344CB8AC3E}">
        <p14:creationId xmlns:p14="http://schemas.microsoft.com/office/powerpoint/2010/main" val="229532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p:cNvSpPr txBox="1"/>
          <p:nvPr/>
        </p:nvSpPr>
        <p:spPr>
          <a:xfrm>
            <a:off x="335450" y="1638276"/>
            <a:ext cx="11219175" cy="4401205"/>
          </a:xfrm>
          <a:prstGeom prst="rect">
            <a:avLst/>
          </a:prstGeom>
          <a:noFill/>
        </p:spPr>
        <p:txBody>
          <a:bodyPr wrap="square" rtlCol="0">
            <a:spAutoFit/>
          </a:bodyPr>
          <a:lstStyle/>
          <a:p>
            <a:pPr algn="just"/>
            <a:r>
              <a:rPr lang="fr-FR" sz="2800" dirty="0">
                <a:latin typeface="+mj-lt"/>
              </a:rPr>
              <a:t>1 - Je supprime toutes les données ROT (Redondantes, obsolètes ou triviales).</a:t>
            </a:r>
          </a:p>
          <a:p>
            <a:pPr algn="just"/>
            <a:r>
              <a:rPr lang="fr-FR" sz="2800" dirty="0">
                <a:latin typeface="+mj-lt"/>
              </a:rPr>
              <a:t>2 - J’audite les données sur lesquelles j’ai peu d’information; je les supprime si elles sont ROT.</a:t>
            </a:r>
          </a:p>
          <a:p>
            <a:pPr algn="just"/>
            <a:r>
              <a:rPr lang="fr-FR" sz="2800" dirty="0">
                <a:latin typeface="+mj-lt"/>
              </a:rPr>
              <a:t>3 - J’identifie mes données stratégiques et je m’assure qu’elles sont sécurisées, à jour et de bonne qualité, car je n’oublie pas que les données de faible qualité sont contagieuses, et récurrentes.</a:t>
            </a:r>
          </a:p>
          <a:p>
            <a:pPr algn="just"/>
            <a:r>
              <a:rPr lang="fr-FR" sz="2800" dirty="0">
                <a:latin typeface="+mj-lt"/>
              </a:rPr>
              <a:t>4 - Je m’assure que je suis en conformité avec les réglementations concernant la protection des données et j’anticipe sur les règlementations </a:t>
            </a:r>
            <a:r>
              <a:rPr lang="fr-FR" sz="2800">
                <a:latin typeface="+mj-lt"/>
              </a:rPr>
              <a:t>à venir.</a:t>
            </a:r>
            <a:endParaRPr lang="fr-CH" sz="2800" dirty="0">
              <a:latin typeface="+mj-lt"/>
            </a:endParaRPr>
          </a:p>
        </p:txBody>
      </p:sp>
      <p:sp>
        <p:nvSpPr>
          <p:cNvPr id="27" name="ZoneTexte 26"/>
          <p:cNvSpPr txBox="1"/>
          <p:nvPr/>
        </p:nvSpPr>
        <p:spPr>
          <a:xfrm>
            <a:off x="445789" y="885809"/>
            <a:ext cx="10998498" cy="707886"/>
          </a:xfrm>
          <a:prstGeom prst="rect">
            <a:avLst/>
          </a:prstGeom>
          <a:noFill/>
        </p:spPr>
        <p:txBody>
          <a:bodyPr wrap="square" rtlCol="0">
            <a:spAutoFit/>
          </a:bodyPr>
          <a:lstStyle/>
          <a:p>
            <a:r>
              <a:rPr lang="fr-FR" sz="4000" i="1" dirty="0" err="1">
                <a:solidFill>
                  <a:srgbClr val="00B050"/>
                </a:solidFill>
                <a:latin typeface="+mj-lt"/>
              </a:rPr>
              <a:t>Take</a:t>
            </a:r>
            <a:r>
              <a:rPr lang="fr-FR" sz="4000" i="1" dirty="0">
                <a:solidFill>
                  <a:srgbClr val="00B050"/>
                </a:solidFill>
                <a:latin typeface="+mj-lt"/>
              </a:rPr>
              <a:t> </a:t>
            </a:r>
            <a:r>
              <a:rPr lang="fr-FR" sz="4000" i="1" dirty="0" err="1">
                <a:solidFill>
                  <a:srgbClr val="00B050"/>
                </a:solidFill>
                <a:latin typeface="+mj-lt"/>
              </a:rPr>
              <a:t>away</a:t>
            </a:r>
            <a:r>
              <a:rPr lang="fr-FR" sz="4000" i="1" dirty="0">
                <a:solidFill>
                  <a:srgbClr val="00B050"/>
                </a:solidFill>
                <a:latin typeface="+mj-lt"/>
              </a:rPr>
              <a:t> 1 « gestion stratégique des données »:</a:t>
            </a:r>
            <a:endParaRPr lang="fr-CH" sz="4000" i="1" dirty="0">
              <a:solidFill>
                <a:srgbClr val="00B050"/>
              </a:solidFill>
              <a:latin typeface="+mj-lt"/>
            </a:endParaRPr>
          </a:p>
        </p:txBody>
      </p:sp>
      <p:pic>
        <p:nvPicPr>
          <p:cNvPr id="36" name="Image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39" y="6039481"/>
            <a:ext cx="709841" cy="710995"/>
          </a:xfrm>
          <a:prstGeom prst="rect">
            <a:avLst/>
          </a:prstGeom>
        </p:spPr>
      </p:pic>
      <p:sp>
        <p:nvSpPr>
          <p:cNvPr id="30" name="ZoneTexte 29"/>
          <p:cNvSpPr txBox="1"/>
          <p:nvPr/>
        </p:nvSpPr>
        <p:spPr>
          <a:xfrm>
            <a:off x="8660675" y="6104146"/>
            <a:ext cx="3376746" cy="646331"/>
          </a:xfrm>
          <a:prstGeom prst="rect">
            <a:avLst/>
          </a:prstGeom>
          <a:noFill/>
        </p:spPr>
        <p:txBody>
          <a:bodyPr wrap="square" rtlCol="0">
            <a:spAutoFit/>
          </a:bodyPr>
          <a:lstStyle/>
          <a:p>
            <a:r>
              <a:rPr lang="fr-FR" dirty="0"/>
              <a:t>CONFIDENTIEL NE PAS DIFFUSER</a:t>
            </a:r>
          </a:p>
          <a:p>
            <a:r>
              <a:rPr lang="fr-FR" dirty="0"/>
              <a:t>©2017 </a:t>
            </a:r>
            <a:r>
              <a:rPr lang="fr-FR" dirty="0" err="1"/>
              <a:t>npba</a:t>
            </a:r>
            <a:r>
              <a:rPr lang="fr-FR" dirty="0"/>
              <a:t> </a:t>
            </a:r>
            <a:r>
              <a:rPr lang="fr-FR" dirty="0" err="1"/>
              <a:t>feingold</a:t>
            </a:r>
            <a:endParaRPr lang="fr-CH" dirty="0"/>
          </a:p>
        </p:txBody>
      </p:sp>
      <p:sp>
        <p:nvSpPr>
          <p:cNvPr id="28" name="Titre 1">
            <a:extLst>
              <a:ext uri="{FF2B5EF4-FFF2-40B4-BE49-F238E27FC236}">
                <a16:creationId xmlns:a16="http://schemas.microsoft.com/office/drawing/2014/main" id="{6AC451E7-ACF1-457F-8299-496795BC1B5E}"/>
              </a:ext>
            </a:extLst>
          </p:cNvPr>
          <p:cNvSpPr txBox="1">
            <a:spLocks/>
          </p:cNvSpPr>
          <p:nvPr/>
        </p:nvSpPr>
        <p:spPr>
          <a:xfrm>
            <a:off x="38098" y="132602"/>
            <a:ext cx="6628449" cy="616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dirty="0"/>
              <a:t>LA GESTION DES DONNEES</a:t>
            </a:r>
            <a:endParaRPr lang="fr-CH" sz="2800" dirty="0"/>
          </a:p>
        </p:txBody>
      </p:sp>
      <p:cxnSp>
        <p:nvCxnSpPr>
          <p:cNvPr id="32" name="Connecteur droit 31">
            <a:extLst>
              <a:ext uri="{FF2B5EF4-FFF2-40B4-BE49-F238E27FC236}">
                <a16:creationId xmlns:a16="http://schemas.microsoft.com/office/drawing/2014/main" id="{2671DBCC-AF64-46A1-99AC-D662EFBC4D34}"/>
              </a:ext>
            </a:extLst>
          </p:cNvPr>
          <p:cNvCxnSpPr>
            <a:cxnSpLocks/>
          </p:cNvCxnSpPr>
          <p:nvPr/>
        </p:nvCxnSpPr>
        <p:spPr>
          <a:xfrm>
            <a:off x="4257675" y="431074"/>
            <a:ext cx="7786279" cy="0"/>
          </a:xfrm>
          <a:prstGeom prst="line">
            <a:avLst/>
          </a:prstGeom>
          <a:ln w="762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id="{0D75CA6C-0799-42C7-AC5A-C973D7FC84C4}"/>
              </a:ext>
            </a:extLst>
          </p:cNvPr>
          <p:cNvSpPr txBox="1"/>
          <p:nvPr/>
        </p:nvSpPr>
        <p:spPr>
          <a:xfrm>
            <a:off x="974862" y="6115058"/>
            <a:ext cx="4097201" cy="646331"/>
          </a:xfrm>
          <a:prstGeom prst="rect">
            <a:avLst/>
          </a:prstGeom>
          <a:noFill/>
        </p:spPr>
        <p:txBody>
          <a:bodyPr wrap="square" rtlCol="0">
            <a:spAutoFit/>
          </a:bodyPr>
          <a:lstStyle/>
          <a:p>
            <a:r>
              <a:rPr lang="fr-FR" sz="1200" dirty="0"/>
              <a:t>LA GESTION DES DONNEES</a:t>
            </a:r>
          </a:p>
          <a:p>
            <a:r>
              <a:rPr lang="fr-FR" sz="1200" dirty="0"/>
              <a:t>CHAMBRE VAUDOISE DE COMMERCE ET D’INDUSTRIE </a:t>
            </a:r>
          </a:p>
          <a:p>
            <a:r>
              <a:rPr lang="fr-FR" sz="1200" dirty="0"/>
              <a:t>LAUSANNE LE 15 NOVEMBRE 2017</a:t>
            </a:r>
            <a:endParaRPr lang="fr-CH" sz="1200" dirty="0"/>
          </a:p>
        </p:txBody>
      </p:sp>
    </p:spTree>
    <p:extLst>
      <p:ext uri="{BB962C8B-B14F-4D97-AF65-F5344CB8AC3E}">
        <p14:creationId xmlns:p14="http://schemas.microsoft.com/office/powerpoint/2010/main" val="4056126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ZoneTexte 26"/>
          <p:cNvSpPr txBox="1"/>
          <p:nvPr/>
        </p:nvSpPr>
        <p:spPr>
          <a:xfrm>
            <a:off x="445789" y="842948"/>
            <a:ext cx="10998498" cy="707886"/>
          </a:xfrm>
          <a:prstGeom prst="rect">
            <a:avLst/>
          </a:prstGeom>
          <a:noFill/>
        </p:spPr>
        <p:txBody>
          <a:bodyPr wrap="square" rtlCol="0">
            <a:spAutoFit/>
          </a:bodyPr>
          <a:lstStyle/>
          <a:p>
            <a:r>
              <a:rPr lang="fr-FR" sz="4000" i="1" dirty="0" err="1">
                <a:solidFill>
                  <a:srgbClr val="00B050"/>
                </a:solidFill>
                <a:latin typeface="+mj-lt"/>
              </a:rPr>
              <a:t>Take</a:t>
            </a:r>
            <a:r>
              <a:rPr lang="fr-FR" sz="4000" i="1" dirty="0">
                <a:solidFill>
                  <a:srgbClr val="00B050"/>
                </a:solidFill>
                <a:latin typeface="+mj-lt"/>
              </a:rPr>
              <a:t> </a:t>
            </a:r>
            <a:r>
              <a:rPr lang="fr-FR" sz="4000" i="1" dirty="0" err="1">
                <a:solidFill>
                  <a:srgbClr val="00B050"/>
                </a:solidFill>
                <a:latin typeface="+mj-lt"/>
              </a:rPr>
              <a:t>away</a:t>
            </a:r>
            <a:r>
              <a:rPr lang="fr-FR" sz="4000" i="1" dirty="0">
                <a:solidFill>
                  <a:srgbClr val="00B050"/>
                </a:solidFill>
                <a:latin typeface="+mj-lt"/>
              </a:rPr>
              <a:t> 2 « Communication »:</a:t>
            </a:r>
            <a:endParaRPr lang="fr-CH" sz="4000" i="1" dirty="0">
              <a:solidFill>
                <a:srgbClr val="00B050"/>
              </a:solidFill>
              <a:latin typeface="+mj-lt"/>
            </a:endParaRPr>
          </a:p>
        </p:txBody>
      </p:sp>
      <p:pic>
        <p:nvPicPr>
          <p:cNvPr id="36" name="Image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39" y="6039481"/>
            <a:ext cx="709841" cy="710995"/>
          </a:xfrm>
          <a:prstGeom prst="rect">
            <a:avLst/>
          </a:prstGeom>
        </p:spPr>
      </p:pic>
      <p:sp>
        <p:nvSpPr>
          <p:cNvPr id="30" name="ZoneTexte 29"/>
          <p:cNvSpPr txBox="1"/>
          <p:nvPr/>
        </p:nvSpPr>
        <p:spPr>
          <a:xfrm>
            <a:off x="8660675" y="6104146"/>
            <a:ext cx="3376746" cy="646331"/>
          </a:xfrm>
          <a:prstGeom prst="rect">
            <a:avLst/>
          </a:prstGeom>
          <a:noFill/>
        </p:spPr>
        <p:txBody>
          <a:bodyPr wrap="square" rtlCol="0">
            <a:spAutoFit/>
          </a:bodyPr>
          <a:lstStyle/>
          <a:p>
            <a:r>
              <a:rPr lang="fr-FR" dirty="0"/>
              <a:t>CONFIDENTIEL NE PAS DIFFUSER</a:t>
            </a:r>
          </a:p>
          <a:p>
            <a:r>
              <a:rPr lang="fr-FR" dirty="0"/>
              <a:t>©2017 </a:t>
            </a:r>
            <a:r>
              <a:rPr lang="fr-FR" dirty="0" err="1"/>
              <a:t>npba</a:t>
            </a:r>
            <a:r>
              <a:rPr lang="fr-FR" dirty="0"/>
              <a:t> </a:t>
            </a:r>
            <a:r>
              <a:rPr lang="fr-FR" dirty="0" err="1"/>
              <a:t>feingold</a:t>
            </a:r>
            <a:endParaRPr lang="fr-CH" dirty="0"/>
          </a:p>
        </p:txBody>
      </p:sp>
      <p:sp>
        <p:nvSpPr>
          <p:cNvPr id="28" name="Titre 1">
            <a:extLst>
              <a:ext uri="{FF2B5EF4-FFF2-40B4-BE49-F238E27FC236}">
                <a16:creationId xmlns:a16="http://schemas.microsoft.com/office/drawing/2014/main" id="{6AC451E7-ACF1-457F-8299-496795BC1B5E}"/>
              </a:ext>
            </a:extLst>
          </p:cNvPr>
          <p:cNvSpPr txBox="1">
            <a:spLocks/>
          </p:cNvSpPr>
          <p:nvPr/>
        </p:nvSpPr>
        <p:spPr>
          <a:xfrm>
            <a:off x="38098" y="132602"/>
            <a:ext cx="6628449" cy="616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dirty="0"/>
              <a:t>LA GESTION DES DONNEES</a:t>
            </a:r>
            <a:endParaRPr lang="fr-CH" sz="2800" dirty="0"/>
          </a:p>
        </p:txBody>
      </p:sp>
      <p:cxnSp>
        <p:nvCxnSpPr>
          <p:cNvPr id="32" name="Connecteur droit 31">
            <a:extLst>
              <a:ext uri="{FF2B5EF4-FFF2-40B4-BE49-F238E27FC236}">
                <a16:creationId xmlns:a16="http://schemas.microsoft.com/office/drawing/2014/main" id="{2671DBCC-AF64-46A1-99AC-D662EFBC4D34}"/>
              </a:ext>
            </a:extLst>
          </p:cNvPr>
          <p:cNvCxnSpPr>
            <a:cxnSpLocks/>
          </p:cNvCxnSpPr>
          <p:nvPr/>
        </p:nvCxnSpPr>
        <p:spPr>
          <a:xfrm>
            <a:off x="4257675" y="431074"/>
            <a:ext cx="7786279" cy="0"/>
          </a:xfrm>
          <a:prstGeom prst="line">
            <a:avLst/>
          </a:prstGeom>
          <a:ln w="762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id="{0D75CA6C-0799-42C7-AC5A-C973D7FC84C4}"/>
              </a:ext>
            </a:extLst>
          </p:cNvPr>
          <p:cNvSpPr txBox="1"/>
          <p:nvPr/>
        </p:nvSpPr>
        <p:spPr>
          <a:xfrm>
            <a:off x="974862" y="6115058"/>
            <a:ext cx="4097201" cy="646331"/>
          </a:xfrm>
          <a:prstGeom prst="rect">
            <a:avLst/>
          </a:prstGeom>
          <a:noFill/>
        </p:spPr>
        <p:txBody>
          <a:bodyPr wrap="square" rtlCol="0">
            <a:spAutoFit/>
          </a:bodyPr>
          <a:lstStyle/>
          <a:p>
            <a:r>
              <a:rPr lang="fr-FR" sz="1200" dirty="0"/>
              <a:t>LA GESTION DES DONNEES</a:t>
            </a:r>
          </a:p>
          <a:p>
            <a:r>
              <a:rPr lang="fr-FR" sz="1200" dirty="0"/>
              <a:t>CHAMBRE VAUDOISE DE COMMERCE ET D’INDUSTRIE </a:t>
            </a:r>
          </a:p>
          <a:p>
            <a:r>
              <a:rPr lang="fr-FR" sz="1200" dirty="0"/>
              <a:t>LAUSANNE LE 15 NOVEMBRE 2017</a:t>
            </a:r>
            <a:endParaRPr lang="fr-CH" sz="1200" dirty="0"/>
          </a:p>
        </p:txBody>
      </p:sp>
      <p:sp>
        <p:nvSpPr>
          <p:cNvPr id="2" name="ZoneTexte 1">
            <a:extLst>
              <a:ext uri="{FF2B5EF4-FFF2-40B4-BE49-F238E27FC236}">
                <a16:creationId xmlns:a16="http://schemas.microsoft.com/office/drawing/2014/main" id="{3C54228A-DB77-465C-A870-9DE81D47A6A8}"/>
              </a:ext>
            </a:extLst>
          </p:cNvPr>
          <p:cNvSpPr txBox="1"/>
          <p:nvPr/>
        </p:nvSpPr>
        <p:spPr>
          <a:xfrm>
            <a:off x="317199" y="1657736"/>
            <a:ext cx="11598165" cy="4524315"/>
          </a:xfrm>
          <a:prstGeom prst="rect">
            <a:avLst/>
          </a:prstGeom>
          <a:noFill/>
        </p:spPr>
        <p:txBody>
          <a:bodyPr wrap="square" rtlCol="0">
            <a:spAutoFit/>
          </a:bodyPr>
          <a:lstStyle/>
          <a:p>
            <a:r>
              <a:rPr lang="fr-FR" sz="2400" dirty="0">
                <a:latin typeface="+mj-lt"/>
              </a:rPr>
              <a:t>Je m’assure :</a:t>
            </a:r>
          </a:p>
          <a:p>
            <a:r>
              <a:rPr lang="fr-FR" sz="2400" dirty="0">
                <a:latin typeface="+mj-lt"/>
              </a:rPr>
              <a:t>1- que tous les utilisateurs de données sont bien identifiés, aussi bien les utilisateurs à court terme qu’à long terme.</a:t>
            </a:r>
          </a:p>
          <a:p>
            <a:r>
              <a:rPr lang="fr-FR" sz="2400" dirty="0">
                <a:latin typeface="+mj-lt"/>
              </a:rPr>
              <a:t>2- que tous les utilisateurs sont bien pris en compte dans les décisions qui concernent les données et le choix des outils.</a:t>
            </a:r>
          </a:p>
          <a:p>
            <a:r>
              <a:rPr lang="fr-FR" sz="2400" dirty="0">
                <a:latin typeface="+mj-lt"/>
              </a:rPr>
              <a:t>3- que tous les fournisseurs de données sont bien identifiés, ainsi que tout ceux qui ont un accès en écriture sur les données.</a:t>
            </a:r>
          </a:p>
          <a:p>
            <a:r>
              <a:rPr lang="fr-FR" sz="2400" dirty="0">
                <a:latin typeface="+mj-lt"/>
              </a:rPr>
              <a:t>4-  que les fournisseurs sont sensibilisés à la nécessité de fournir des données de qualité, traçables, ainsi que de documenter, d’inclure des labels, des métadonnées, des définitions, ou tout ce qui permet d’utiliser les données à court et à long terme.</a:t>
            </a:r>
          </a:p>
          <a:p>
            <a:r>
              <a:rPr lang="fr-FR" sz="2400" dirty="0">
                <a:latin typeface="+mj-lt"/>
              </a:rPr>
              <a:t>5-  que les fournisseurs et les utilisateurs utilisent un langage commun.</a:t>
            </a:r>
          </a:p>
          <a:p>
            <a:endParaRPr lang="fr-FR" sz="2000" dirty="0">
              <a:latin typeface="+mj-lt"/>
            </a:endParaRPr>
          </a:p>
        </p:txBody>
      </p:sp>
    </p:spTree>
    <p:extLst>
      <p:ext uri="{BB962C8B-B14F-4D97-AF65-F5344CB8AC3E}">
        <p14:creationId xmlns:p14="http://schemas.microsoft.com/office/powerpoint/2010/main" val="346672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ZoneTexte 26"/>
          <p:cNvSpPr txBox="1"/>
          <p:nvPr/>
        </p:nvSpPr>
        <p:spPr>
          <a:xfrm>
            <a:off x="445789" y="842948"/>
            <a:ext cx="10998498" cy="707886"/>
          </a:xfrm>
          <a:prstGeom prst="rect">
            <a:avLst/>
          </a:prstGeom>
          <a:noFill/>
        </p:spPr>
        <p:txBody>
          <a:bodyPr wrap="square" rtlCol="0">
            <a:spAutoFit/>
          </a:bodyPr>
          <a:lstStyle/>
          <a:p>
            <a:r>
              <a:rPr lang="fr-FR" sz="4000" i="1" dirty="0" err="1">
                <a:solidFill>
                  <a:srgbClr val="00B050"/>
                </a:solidFill>
                <a:latin typeface="+mj-lt"/>
              </a:rPr>
              <a:t>Take</a:t>
            </a:r>
            <a:r>
              <a:rPr lang="fr-FR" sz="4000" i="1" dirty="0">
                <a:solidFill>
                  <a:srgbClr val="00B050"/>
                </a:solidFill>
                <a:latin typeface="+mj-lt"/>
              </a:rPr>
              <a:t> </a:t>
            </a:r>
            <a:r>
              <a:rPr lang="fr-FR" sz="4000" i="1" dirty="0" err="1">
                <a:solidFill>
                  <a:srgbClr val="00B050"/>
                </a:solidFill>
                <a:latin typeface="+mj-lt"/>
              </a:rPr>
              <a:t>away</a:t>
            </a:r>
            <a:r>
              <a:rPr lang="fr-FR" sz="4000" i="1" dirty="0">
                <a:solidFill>
                  <a:srgbClr val="00B050"/>
                </a:solidFill>
                <a:latin typeface="+mj-lt"/>
              </a:rPr>
              <a:t> 3 « Flexibilité »:</a:t>
            </a:r>
            <a:endParaRPr lang="fr-CH" sz="4000" i="1" dirty="0">
              <a:solidFill>
                <a:srgbClr val="00B050"/>
              </a:solidFill>
              <a:latin typeface="+mj-lt"/>
            </a:endParaRPr>
          </a:p>
        </p:txBody>
      </p:sp>
      <p:pic>
        <p:nvPicPr>
          <p:cNvPr id="36" name="Image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39" y="6039481"/>
            <a:ext cx="709841" cy="710995"/>
          </a:xfrm>
          <a:prstGeom prst="rect">
            <a:avLst/>
          </a:prstGeom>
        </p:spPr>
      </p:pic>
      <p:sp>
        <p:nvSpPr>
          <p:cNvPr id="30" name="ZoneTexte 29"/>
          <p:cNvSpPr txBox="1"/>
          <p:nvPr/>
        </p:nvSpPr>
        <p:spPr>
          <a:xfrm>
            <a:off x="8660675" y="6104146"/>
            <a:ext cx="3376746" cy="646331"/>
          </a:xfrm>
          <a:prstGeom prst="rect">
            <a:avLst/>
          </a:prstGeom>
          <a:noFill/>
        </p:spPr>
        <p:txBody>
          <a:bodyPr wrap="square" rtlCol="0">
            <a:spAutoFit/>
          </a:bodyPr>
          <a:lstStyle/>
          <a:p>
            <a:r>
              <a:rPr lang="fr-FR" dirty="0"/>
              <a:t>CONFIDENTIEL NE PAS DIFFUSER</a:t>
            </a:r>
          </a:p>
          <a:p>
            <a:r>
              <a:rPr lang="fr-FR" dirty="0"/>
              <a:t>©2017 </a:t>
            </a:r>
            <a:r>
              <a:rPr lang="fr-FR" dirty="0" err="1"/>
              <a:t>npba</a:t>
            </a:r>
            <a:r>
              <a:rPr lang="fr-FR" dirty="0"/>
              <a:t> </a:t>
            </a:r>
            <a:r>
              <a:rPr lang="fr-FR" dirty="0" err="1"/>
              <a:t>feingold</a:t>
            </a:r>
            <a:endParaRPr lang="fr-CH" dirty="0"/>
          </a:p>
        </p:txBody>
      </p:sp>
      <p:sp>
        <p:nvSpPr>
          <p:cNvPr id="28" name="Titre 1">
            <a:extLst>
              <a:ext uri="{FF2B5EF4-FFF2-40B4-BE49-F238E27FC236}">
                <a16:creationId xmlns:a16="http://schemas.microsoft.com/office/drawing/2014/main" id="{6AC451E7-ACF1-457F-8299-496795BC1B5E}"/>
              </a:ext>
            </a:extLst>
          </p:cNvPr>
          <p:cNvSpPr txBox="1">
            <a:spLocks/>
          </p:cNvSpPr>
          <p:nvPr/>
        </p:nvSpPr>
        <p:spPr>
          <a:xfrm>
            <a:off x="38098" y="132602"/>
            <a:ext cx="6628449" cy="616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dirty="0"/>
              <a:t>LA GESTION DES DONNEES</a:t>
            </a:r>
            <a:endParaRPr lang="fr-CH" sz="2800" dirty="0"/>
          </a:p>
        </p:txBody>
      </p:sp>
      <p:cxnSp>
        <p:nvCxnSpPr>
          <p:cNvPr id="32" name="Connecteur droit 31">
            <a:extLst>
              <a:ext uri="{FF2B5EF4-FFF2-40B4-BE49-F238E27FC236}">
                <a16:creationId xmlns:a16="http://schemas.microsoft.com/office/drawing/2014/main" id="{2671DBCC-AF64-46A1-99AC-D662EFBC4D34}"/>
              </a:ext>
            </a:extLst>
          </p:cNvPr>
          <p:cNvCxnSpPr>
            <a:cxnSpLocks/>
          </p:cNvCxnSpPr>
          <p:nvPr/>
        </p:nvCxnSpPr>
        <p:spPr>
          <a:xfrm>
            <a:off x="4257675" y="431074"/>
            <a:ext cx="7786279" cy="0"/>
          </a:xfrm>
          <a:prstGeom prst="line">
            <a:avLst/>
          </a:prstGeom>
          <a:ln w="762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id="{0D75CA6C-0799-42C7-AC5A-C973D7FC84C4}"/>
              </a:ext>
            </a:extLst>
          </p:cNvPr>
          <p:cNvSpPr txBox="1"/>
          <p:nvPr/>
        </p:nvSpPr>
        <p:spPr>
          <a:xfrm>
            <a:off x="974862" y="6115058"/>
            <a:ext cx="4097201" cy="646331"/>
          </a:xfrm>
          <a:prstGeom prst="rect">
            <a:avLst/>
          </a:prstGeom>
          <a:noFill/>
        </p:spPr>
        <p:txBody>
          <a:bodyPr wrap="square" rtlCol="0">
            <a:spAutoFit/>
          </a:bodyPr>
          <a:lstStyle/>
          <a:p>
            <a:r>
              <a:rPr lang="fr-FR" sz="1200" dirty="0"/>
              <a:t>LA GESTION DES DONNEES</a:t>
            </a:r>
          </a:p>
          <a:p>
            <a:r>
              <a:rPr lang="fr-FR" sz="1200" dirty="0"/>
              <a:t>CHAMBRE VAUDOISE DE COMMERCE ET D’INDUSTRIE </a:t>
            </a:r>
          </a:p>
          <a:p>
            <a:r>
              <a:rPr lang="fr-FR" sz="1200" dirty="0"/>
              <a:t>LAUSANNE LE 15 NOVEMBRE 2017</a:t>
            </a:r>
            <a:endParaRPr lang="fr-CH" sz="1200" dirty="0"/>
          </a:p>
        </p:txBody>
      </p:sp>
      <p:sp>
        <p:nvSpPr>
          <p:cNvPr id="2" name="ZoneTexte 1">
            <a:extLst>
              <a:ext uri="{FF2B5EF4-FFF2-40B4-BE49-F238E27FC236}">
                <a16:creationId xmlns:a16="http://schemas.microsoft.com/office/drawing/2014/main" id="{3C54228A-DB77-465C-A870-9DE81D47A6A8}"/>
              </a:ext>
            </a:extLst>
          </p:cNvPr>
          <p:cNvSpPr txBox="1"/>
          <p:nvPr/>
        </p:nvSpPr>
        <p:spPr>
          <a:xfrm>
            <a:off x="317200" y="1657736"/>
            <a:ext cx="11555714" cy="3539430"/>
          </a:xfrm>
          <a:prstGeom prst="rect">
            <a:avLst/>
          </a:prstGeom>
          <a:noFill/>
        </p:spPr>
        <p:txBody>
          <a:bodyPr wrap="square" rtlCol="0">
            <a:spAutoFit/>
          </a:bodyPr>
          <a:lstStyle/>
          <a:p>
            <a:r>
              <a:rPr lang="fr-FR" sz="2800" dirty="0">
                <a:latin typeface="+mj-lt"/>
              </a:rPr>
              <a:t>Je m’assure que:</a:t>
            </a:r>
          </a:p>
          <a:p>
            <a:r>
              <a:rPr lang="fr-FR" sz="2800" dirty="0">
                <a:latin typeface="+mj-lt"/>
              </a:rPr>
              <a:t>1- les données sont de bonne qualité afin de permettre aux utilisateurs de se concentrer sur leur analyse et non sur la </a:t>
            </a:r>
            <a:r>
              <a:rPr lang="fr-FR" sz="2800" dirty="0" err="1">
                <a:latin typeface="+mj-lt"/>
              </a:rPr>
              <a:t>pré-analyse</a:t>
            </a:r>
            <a:r>
              <a:rPr lang="fr-FR" sz="2800" dirty="0">
                <a:latin typeface="+mj-lt"/>
              </a:rPr>
              <a:t>.</a:t>
            </a:r>
          </a:p>
          <a:p>
            <a:r>
              <a:rPr lang="fr-FR" sz="2800" dirty="0">
                <a:latin typeface="+mj-lt"/>
              </a:rPr>
              <a:t>2- leur structuration (granulaires vs agrégées) ou l’existence de silo n’entravent pas leur bonne utilisation par les ayant-besoins.</a:t>
            </a:r>
          </a:p>
          <a:p>
            <a:r>
              <a:rPr lang="fr-FR" sz="2800" dirty="0">
                <a:latin typeface="+mj-lt"/>
              </a:rPr>
              <a:t>3- les outils permettent d’être souples et réactifs face à des changements de marché, de business ou des changements de process ou de structure interne.</a:t>
            </a:r>
          </a:p>
          <a:p>
            <a:endParaRPr lang="fr-FR" sz="2400" dirty="0">
              <a:latin typeface="+mj-lt"/>
            </a:endParaRPr>
          </a:p>
        </p:txBody>
      </p:sp>
    </p:spTree>
    <p:extLst>
      <p:ext uri="{BB962C8B-B14F-4D97-AF65-F5344CB8AC3E}">
        <p14:creationId xmlns:p14="http://schemas.microsoft.com/office/powerpoint/2010/main" val="366313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p:cNvSpPr txBox="1"/>
          <p:nvPr/>
        </p:nvSpPr>
        <p:spPr>
          <a:xfrm>
            <a:off x="335450" y="1638276"/>
            <a:ext cx="11219175" cy="4401205"/>
          </a:xfrm>
          <a:prstGeom prst="rect">
            <a:avLst/>
          </a:prstGeom>
          <a:noFill/>
        </p:spPr>
        <p:txBody>
          <a:bodyPr wrap="square" rtlCol="0">
            <a:spAutoFit/>
          </a:bodyPr>
          <a:lstStyle/>
          <a:p>
            <a:r>
              <a:rPr lang="fr-FR" sz="2800" dirty="0">
                <a:latin typeface="+mj-lt"/>
              </a:rPr>
              <a:t>1- Je monitore régulièrement les données afin d’éliminer les données ROT et d’assurer la mise à jour, la sécurité et le suivi des données stratégiques. </a:t>
            </a:r>
          </a:p>
          <a:p>
            <a:r>
              <a:rPr lang="fr-FR" sz="2800" dirty="0">
                <a:latin typeface="+mj-lt"/>
              </a:rPr>
              <a:t>2- Je bâti une gouvernance qui fixe les règles de production et d’utilisation des données afin que chacun dans l’organisation puisse favoriser la valorisation des données, tout en se conformant aux exigences réglementaires concernant la protection des données.</a:t>
            </a:r>
          </a:p>
          <a:p>
            <a:r>
              <a:rPr lang="fr-FR" sz="2800" dirty="0">
                <a:latin typeface="+mj-lt"/>
              </a:rPr>
              <a:t>3- Je choisis des outils en fonction des besoins des utilisateurs et des fournisseurs de données.</a:t>
            </a:r>
          </a:p>
          <a:p>
            <a:r>
              <a:rPr lang="fr-FR" sz="2800" dirty="0">
                <a:latin typeface="+mj-lt"/>
              </a:rPr>
              <a:t>4- Je me souviens que les données de mauvaise qualité sont coûteuses, contagieuses et récurrentes. </a:t>
            </a:r>
            <a:endParaRPr lang="fr-CH" sz="2800" dirty="0">
              <a:latin typeface="+mj-lt"/>
            </a:endParaRPr>
          </a:p>
        </p:txBody>
      </p:sp>
      <p:sp>
        <p:nvSpPr>
          <p:cNvPr id="27" name="ZoneTexte 26"/>
          <p:cNvSpPr txBox="1"/>
          <p:nvPr/>
        </p:nvSpPr>
        <p:spPr>
          <a:xfrm>
            <a:off x="445789" y="885809"/>
            <a:ext cx="10998498" cy="707886"/>
          </a:xfrm>
          <a:prstGeom prst="rect">
            <a:avLst/>
          </a:prstGeom>
          <a:noFill/>
        </p:spPr>
        <p:txBody>
          <a:bodyPr wrap="square" rtlCol="0">
            <a:spAutoFit/>
          </a:bodyPr>
          <a:lstStyle/>
          <a:p>
            <a:r>
              <a:rPr lang="fr-FR" sz="4000" i="1" dirty="0" err="1">
                <a:solidFill>
                  <a:srgbClr val="00B050"/>
                </a:solidFill>
                <a:latin typeface="+mj-lt"/>
              </a:rPr>
              <a:t>Take</a:t>
            </a:r>
            <a:r>
              <a:rPr lang="fr-FR" sz="4000" i="1" dirty="0">
                <a:solidFill>
                  <a:srgbClr val="00B050"/>
                </a:solidFill>
                <a:latin typeface="+mj-lt"/>
              </a:rPr>
              <a:t> </a:t>
            </a:r>
            <a:r>
              <a:rPr lang="fr-FR" sz="4000" i="1" dirty="0" err="1">
                <a:solidFill>
                  <a:srgbClr val="00B050"/>
                </a:solidFill>
                <a:latin typeface="+mj-lt"/>
              </a:rPr>
              <a:t>away</a:t>
            </a:r>
            <a:r>
              <a:rPr lang="fr-FR" sz="4000" i="1" dirty="0">
                <a:solidFill>
                  <a:srgbClr val="00B050"/>
                </a:solidFill>
                <a:latin typeface="+mj-lt"/>
              </a:rPr>
              <a:t> 4, en résumé :</a:t>
            </a:r>
            <a:endParaRPr lang="fr-CH" sz="4000" i="1" dirty="0">
              <a:solidFill>
                <a:srgbClr val="00B050"/>
              </a:solidFill>
              <a:latin typeface="+mj-lt"/>
            </a:endParaRPr>
          </a:p>
        </p:txBody>
      </p:sp>
      <p:pic>
        <p:nvPicPr>
          <p:cNvPr id="36" name="Image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39" y="6039481"/>
            <a:ext cx="709841" cy="710995"/>
          </a:xfrm>
          <a:prstGeom prst="rect">
            <a:avLst/>
          </a:prstGeom>
        </p:spPr>
      </p:pic>
      <p:sp>
        <p:nvSpPr>
          <p:cNvPr id="30" name="ZoneTexte 29"/>
          <p:cNvSpPr txBox="1"/>
          <p:nvPr/>
        </p:nvSpPr>
        <p:spPr>
          <a:xfrm>
            <a:off x="8660675" y="6104146"/>
            <a:ext cx="3376746" cy="646331"/>
          </a:xfrm>
          <a:prstGeom prst="rect">
            <a:avLst/>
          </a:prstGeom>
          <a:noFill/>
        </p:spPr>
        <p:txBody>
          <a:bodyPr wrap="square" rtlCol="0">
            <a:spAutoFit/>
          </a:bodyPr>
          <a:lstStyle/>
          <a:p>
            <a:r>
              <a:rPr lang="fr-FR" dirty="0"/>
              <a:t>CONFIDENTIEL NE PAS DIFFUSER</a:t>
            </a:r>
          </a:p>
          <a:p>
            <a:r>
              <a:rPr lang="fr-FR" dirty="0"/>
              <a:t>©2017 </a:t>
            </a:r>
            <a:r>
              <a:rPr lang="fr-FR" dirty="0" err="1"/>
              <a:t>npba</a:t>
            </a:r>
            <a:r>
              <a:rPr lang="fr-FR" dirty="0"/>
              <a:t> </a:t>
            </a:r>
            <a:r>
              <a:rPr lang="fr-FR" dirty="0" err="1"/>
              <a:t>feingold</a:t>
            </a:r>
            <a:endParaRPr lang="fr-CH" dirty="0"/>
          </a:p>
        </p:txBody>
      </p:sp>
      <p:sp>
        <p:nvSpPr>
          <p:cNvPr id="28" name="Titre 1">
            <a:extLst>
              <a:ext uri="{FF2B5EF4-FFF2-40B4-BE49-F238E27FC236}">
                <a16:creationId xmlns:a16="http://schemas.microsoft.com/office/drawing/2014/main" id="{6AC451E7-ACF1-457F-8299-496795BC1B5E}"/>
              </a:ext>
            </a:extLst>
          </p:cNvPr>
          <p:cNvSpPr txBox="1">
            <a:spLocks/>
          </p:cNvSpPr>
          <p:nvPr/>
        </p:nvSpPr>
        <p:spPr>
          <a:xfrm>
            <a:off x="38098" y="132602"/>
            <a:ext cx="6628449" cy="616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dirty="0"/>
              <a:t>LA GESTION DES DONNEES</a:t>
            </a:r>
            <a:endParaRPr lang="fr-CH" sz="2800" dirty="0"/>
          </a:p>
        </p:txBody>
      </p:sp>
      <p:cxnSp>
        <p:nvCxnSpPr>
          <p:cNvPr id="32" name="Connecteur droit 31">
            <a:extLst>
              <a:ext uri="{FF2B5EF4-FFF2-40B4-BE49-F238E27FC236}">
                <a16:creationId xmlns:a16="http://schemas.microsoft.com/office/drawing/2014/main" id="{2671DBCC-AF64-46A1-99AC-D662EFBC4D34}"/>
              </a:ext>
            </a:extLst>
          </p:cNvPr>
          <p:cNvCxnSpPr>
            <a:cxnSpLocks/>
          </p:cNvCxnSpPr>
          <p:nvPr/>
        </p:nvCxnSpPr>
        <p:spPr>
          <a:xfrm>
            <a:off x="4257675" y="431074"/>
            <a:ext cx="7786279" cy="0"/>
          </a:xfrm>
          <a:prstGeom prst="line">
            <a:avLst/>
          </a:prstGeom>
          <a:ln w="762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id="{0D75CA6C-0799-42C7-AC5A-C973D7FC84C4}"/>
              </a:ext>
            </a:extLst>
          </p:cNvPr>
          <p:cNvSpPr txBox="1"/>
          <p:nvPr/>
        </p:nvSpPr>
        <p:spPr>
          <a:xfrm>
            <a:off x="974862" y="6115058"/>
            <a:ext cx="4097201" cy="646331"/>
          </a:xfrm>
          <a:prstGeom prst="rect">
            <a:avLst/>
          </a:prstGeom>
          <a:noFill/>
        </p:spPr>
        <p:txBody>
          <a:bodyPr wrap="square" rtlCol="0">
            <a:spAutoFit/>
          </a:bodyPr>
          <a:lstStyle/>
          <a:p>
            <a:r>
              <a:rPr lang="fr-FR" sz="1200" dirty="0"/>
              <a:t>LA GESTION DES DONNEES</a:t>
            </a:r>
          </a:p>
          <a:p>
            <a:r>
              <a:rPr lang="fr-FR" sz="1200" dirty="0"/>
              <a:t>CHAMBRE VAUDOISE DE COMMERCE ET D’INDUSTRIE </a:t>
            </a:r>
          </a:p>
          <a:p>
            <a:r>
              <a:rPr lang="fr-FR" sz="1200" dirty="0"/>
              <a:t>LAUSANNE LE 15 NOVEMBRE 2017</a:t>
            </a:r>
            <a:endParaRPr lang="fr-CH" sz="1200" dirty="0"/>
          </a:p>
        </p:txBody>
      </p:sp>
    </p:spTree>
    <p:extLst>
      <p:ext uri="{BB962C8B-B14F-4D97-AF65-F5344CB8AC3E}">
        <p14:creationId xmlns:p14="http://schemas.microsoft.com/office/powerpoint/2010/main" val="23962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5962" y="1975887"/>
            <a:ext cx="11416938" cy="2779277"/>
          </a:xfrm>
          <a:prstGeom prst="rect">
            <a:avLst/>
          </a:prstGeom>
          <a:ln w="38100">
            <a:no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4400" b="1" i="1" dirty="0">
                <a:solidFill>
                  <a:srgbClr val="00B050"/>
                </a:solidFill>
                <a:latin typeface="+mj-lt"/>
              </a:rPr>
              <a:t>Une question maintenant ? </a:t>
            </a:r>
          </a:p>
          <a:p>
            <a:pPr algn="ctr"/>
            <a:r>
              <a:rPr lang="fr-FR" sz="4400" b="1" i="1" dirty="0">
                <a:solidFill>
                  <a:srgbClr val="00B050"/>
                </a:solidFill>
                <a:latin typeface="+mj-lt"/>
              </a:rPr>
              <a:t>Ou plus tard : nathalie.feingold@npba.ch</a:t>
            </a:r>
            <a:endParaRPr lang="fr-CH" sz="4400" b="1" i="1" dirty="0">
              <a:solidFill>
                <a:srgbClr val="00B050"/>
              </a:solidFill>
              <a:latin typeface="+mj-lt"/>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39" y="5257800"/>
            <a:ext cx="1490254" cy="1492677"/>
          </a:xfrm>
          <a:prstGeom prst="rect">
            <a:avLst/>
          </a:prstGeom>
        </p:spPr>
      </p:pic>
      <p:sp>
        <p:nvSpPr>
          <p:cNvPr id="8" name="ZoneTexte 7"/>
          <p:cNvSpPr txBox="1"/>
          <p:nvPr/>
        </p:nvSpPr>
        <p:spPr>
          <a:xfrm>
            <a:off x="8660675" y="6104146"/>
            <a:ext cx="3376746" cy="646331"/>
          </a:xfrm>
          <a:prstGeom prst="rect">
            <a:avLst/>
          </a:prstGeom>
          <a:noFill/>
        </p:spPr>
        <p:txBody>
          <a:bodyPr wrap="square" rtlCol="0">
            <a:spAutoFit/>
          </a:bodyPr>
          <a:lstStyle/>
          <a:p>
            <a:r>
              <a:rPr lang="fr-FR" dirty="0"/>
              <a:t>CONFIDENTIEL NE PAS DIFFUSER</a:t>
            </a:r>
          </a:p>
          <a:p>
            <a:r>
              <a:rPr lang="fr-FR" dirty="0"/>
              <a:t>©2017 </a:t>
            </a:r>
            <a:r>
              <a:rPr lang="fr-FR" dirty="0" err="1"/>
              <a:t>npba</a:t>
            </a:r>
            <a:r>
              <a:rPr lang="fr-FR" dirty="0"/>
              <a:t> </a:t>
            </a:r>
            <a:r>
              <a:rPr lang="fr-FR" dirty="0" err="1"/>
              <a:t>feingold</a:t>
            </a:r>
            <a:endParaRPr lang="fr-CH" dirty="0"/>
          </a:p>
        </p:txBody>
      </p:sp>
      <p:sp>
        <p:nvSpPr>
          <p:cNvPr id="11" name="Titre 1">
            <a:extLst>
              <a:ext uri="{FF2B5EF4-FFF2-40B4-BE49-F238E27FC236}">
                <a16:creationId xmlns:a16="http://schemas.microsoft.com/office/drawing/2014/main" id="{8CF92260-A1B3-43B9-80EA-CADB55C845DE}"/>
              </a:ext>
            </a:extLst>
          </p:cNvPr>
          <p:cNvSpPr txBox="1">
            <a:spLocks/>
          </p:cNvSpPr>
          <p:nvPr/>
        </p:nvSpPr>
        <p:spPr>
          <a:xfrm>
            <a:off x="38098" y="132602"/>
            <a:ext cx="6628449" cy="616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dirty="0"/>
              <a:t>LA GESTION DES DONNEES</a:t>
            </a:r>
            <a:endParaRPr lang="fr-CH" sz="2800" dirty="0"/>
          </a:p>
        </p:txBody>
      </p:sp>
      <p:cxnSp>
        <p:nvCxnSpPr>
          <p:cNvPr id="12" name="Connecteur droit 11">
            <a:extLst>
              <a:ext uri="{FF2B5EF4-FFF2-40B4-BE49-F238E27FC236}">
                <a16:creationId xmlns:a16="http://schemas.microsoft.com/office/drawing/2014/main" id="{61F39567-9D46-40B0-BFE9-012F47308741}"/>
              </a:ext>
            </a:extLst>
          </p:cNvPr>
          <p:cNvCxnSpPr>
            <a:cxnSpLocks/>
          </p:cNvCxnSpPr>
          <p:nvPr/>
        </p:nvCxnSpPr>
        <p:spPr>
          <a:xfrm>
            <a:off x="4257675" y="431074"/>
            <a:ext cx="7786279" cy="0"/>
          </a:xfrm>
          <a:prstGeom prst="line">
            <a:avLst/>
          </a:prstGeom>
          <a:ln w="76200">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C30282BB-81F9-4076-BF52-486B5AEEDAA7}"/>
              </a:ext>
            </a:extLst>
          </p:cNvPr>
          <p:cNvSpPr txBox="1"/>
          <p:nvPr/>
        </p:nvSpPr>
        <p:spPr>
          <a:xfrm>
            <a:off x="1832064" y="5827147"/>
            <a:ext cx="7550331" cy="923330"/>
          </a:xfrm>
          <a:prstGeom prst="rect">
            <a:avLst/>
          </a:prstGeom>
          <a:noFill/>
        </p:spPr>
        <p:txBody>
          <a:bodyPr wrap="square" rtlCol="0">
            <a:spAutoFit/>
          </a:bodyPr>
          <a:lstStyle/>
          <a:p>
            <a:r>
              <a:rPr lang="fr-FR" dirty="0"/>
              <a:t>LA GESTION DES DONNEES</a:t>
            </a:r>
          </a:p>
          <a:p>
            <a:r>
              <a:rPr lang="fr-FR" dirty="0"/>
              <a:t>CHAMBRE VAUDOISE DE COMMERCE ET D’INDUSTRIE </a:t>
            </a:r>
          </a:p>
          <a:p>
            <a:r>
              <a:rPr lang="fr-FR" dirty="0"/>
              <a:t>LAUSANNE LE 15 NOVEMBRE 2017</a:t>
            </a:r>
            <a:endParaRPr lang="fr-CH" dirty="0"/>
          </a:p>
        </p:txBody>
      </p:sp>
    </p:spTree>
    <p:extLst>
      <p:ext uri="{BB962C8B-B14F-4D97-AF65-F5344CB8AC3E}">
        <p14:creationId xmlns:p14="http://schemas.microsoft.com/office/powerpoint/2010/main" val="33341701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10367</TotalTime>
  <Words>612</Words>
  <Application>Microsoft Office PowerPoint</Application>
  <PresentationFormat>Grand écran</PresentationFormat>
  <Paragraphs>69</Paragraphs>
  <Slides>6</Slides>
  <Notes>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Merci pour votre participation à l’IT café sur  LA GESTION DES DONNEES  TAKE AWAY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QUALITY</dc:title>
  <dc:creator>Nathalie Orfin</dc:creator>
  <cp:lastModifiedBy>Nathalie Orfin</cp:lastModifiedBy>
  <cp:revision>680</cp:revision>
  <cp:lastPrinted>2017-05-08T10:45:15Z</cp:lastPrinted>
  <dcterms:created xsi:type="dcterms:W3CDTF">2017-03-08T08:26:21Z</dcterms:created>
  <dcterms:modified xsi:type="dcterms:W3CDTF">2017-10-19T08:55:01Z</dcterms:modified>
</cp:coreProperties>
</file>